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http://customooxmlschemas.google.com/">
      <go:slidesCustomData xmlns:go="http://customooxmlschemas.google.com/" r:id="rId7" roundtripDataSignature="AMtx7mgYWp3x8YqVq1hmbIY1QPHtfff2G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
          <p:cNvSpPr txBox="1"/>
          <p:nvPr/>
        </p:nvSpPr>
        <p:spPr>
          <a:xfrm>
            <a:off x="664050" y="2280225"/>
            <a:ext cx="5529900" cy="58140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latin typeface="Calibri"/>
                <a:ea typeface="Calibri"/>
                <a:cs typeface="Calibri"/>
                <a:sym typeface="Calibri"/>
              </a:rPr>
              <a:t>Verspreid het pinkstervuur</a:t>
            </a:r>
            <a:endParaRPr b="0" i="0" sz="3600" u="none" cap="none" strike="noStrike">
              <a:solidFill>
                <a:srgbClr val="00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600"/>
              <a:buFont typeface="Arial"/>
              <a:buNone/>
            </a:pPr>
            <a:r>
              <a:t/>
            </a:r>
            <a:endParaRPr b="0" i="1" sz="1600" u="none" cap="none" strike="noStrike">
              <a:solidFill>
                <a:srgbClr val="FF9900"/>
              </a:solidFill>
              <a:latin typeface="Calibri"/>
              <a:ea typeface="Calibri"/>
              <a:cs typeface="Calibri"/>
              <a:sym typeface="Calibri"/>
            </a:endParaRPr>
          </a:p>
          <a:p>
            <a:pPr indent="0" lvl="0" marL="0" rtl="0" algn="l">
              <a:lnSpc>
                <a:spcPct val="115000"/>
              </a:lnSpc>
              <a:spcBef>
                <a:spcPts val="0"/>
              </a:spcBef>
              <a:spcAft>
                <a:spcPts val="0"/>
              </a:spcAft>
              <a:buNone/>
            </a:pPr>
            <a:r>
              <a:rPr i="1" lang="nl" sz="1600">
                <a:solidFill>
                  <a:srgbClr val="FF9900"/>
                </a:solidFill>
              </a:rPr>
              <a:t>Ook zagen de gelovigen iets dat op vuur leek. Dat vuur verdeelde zich in vlammen, en op iedereen kwam een vlam neer. Zo kwam de heilige Geest in alle gelovigen.</a:t>
            </a:r>
            <a:endParaRPr b="0" i="1" sz="1600" u="none" cap="none" strike="noStrike">
              <a:solidFill>
                <a:srgbClr val="FF99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600"/>
              <a:buFont typeface="Arial"/>
              <a:buNone/>
            </a:pPr>
            <a:r>
              <a:t/>
            </a:r>
            <a:endParaRPr b="0" i="1" sz="16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rPr b="1" i="0" lang="nl" sz="1600" u="none" cap="none" strike="noStrike">
                <a:solidFill>
                  <a:srgbClr val="000000"/>
                </a:solidFill>
                <a:latin typeface="Calibri"/>
                <a:ea typeface="Calibri"/>
                <a:cs typeface="Calibri"/>
                <a:sym typeface="Calibri"/>
              </a:rPr>
              <a:t>Opdracht:	</a:t>
            </a:r>
            <a:endParaRPr b="1" i="0" sz="1600" u="none" cap="none" strike="noStrike">
              <a:solidFill>
                <a:srgbClr val="000000"/>
              </a:solidFill>
              <a:latin typeface="Calibri"/>
              <a:ea typeface="Calibri"/>
              <a:cs typeface="Calibri"/>
              <a:sym typeface="Calibri"/>
            </a:endParaRPr>
          </a:p>
          <a:p>
            <a:pPr indent="-323850" lvl="0" marL="457200" rtl="0" algn="l">
              <a:spcBef>
                <a:spcPts val="0"/>
              </a:spcBef>
              <a:spcAft>
                <a:spcPts val="0"/>
              </a:spcAft>
              <a:buSzPts val="1500"/>
              <a:buChar char="-"/>
            </a:pPr>
            <a:r>
              <a:rPr lang="nl" sz="1600"/>
              <a:t>Plak de kaarsen op de kaartjes met een mooie stukje tape</a:t>
            </a:r>
            <a:endParaRPr sz="1600"/>
          </a:p>
          <a:p>
            <a:pPr indent="-323850" lvl="0" marL="457200" rtl="0" algn="l">
              <a:spcBef>
                <a:spcPts val="0"/>
              </a:spcBef>
              <a:spcAft>
                <a:spcPts val="0"/>
              </a:spcAft>
              <a:buSzPts val="1500"/>
              <a:buChar char="-"/>
            </a:pPr>
            <a:r>
              <a:rPr lang="nl" sz="1600"/>
              <a:t>Teken er een vlammetje boven</a:t>
            </a:r>
            <a:endParaRPr sz="1600"/>
          </a:p>
          <a:p>
            <a:pPr indent="-323850" lvl="0" marL="457200" rtl="0" algn="l">
              <a:spcBef>
                <a:spcPts val="0"/>
              </a:spcBef>
              <a:spcAft>
                <a:spcPts val="0"/>
              </a:spcAft>
              <a:buSzPts val="1500"/>
              <a:buChar char="-"/>
            </a:pPr>
            <a:r>
              <a:rPr lang="nl" sz="1600"/>
              <a:t>Schrijf of teken op de achterkant van de ene kaart iets moois voor iemand die dat nu goed kan gebruiken. </a:t>
            </a:r>
            <a:endParaRPr sz="1600"/>
          </a:p>
          <a:p>
            <a:pPr indent="-323850" lvl="0" marL="457200" rtl="0" algn="l">
              <a:spcBef>
                <a:spcPts val="0"/>
              </a:spcBef>
              <a:spcAft>
                <a:spcPts val="0"/>
              </a:spcAft>
              <a:buSzPts val="1500"/>
              <a:buChar char="-"/>
            </a:pPr>
            <a:r>
              <a:rPr lang="nl" sz="1600"/>
              <a:t>Schrijf bij de kaars op de andere kaart de naam van diegene naar wie je de eerste kaart stuurt. Deze kaart is voor jezelf. Zet dit kaartje ergens neer zodat je de komende tijd regelmatig aan deze persoon kunt denken en voor hem/haar kunt bidden.</a:t>
            </a:r>
            <a:endParaRPr b="1" sz="22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t/>
            </a:r>
            <a:endParaRPr b="1" i="0" sz="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rPr b="1" i="0" lang="nl" sz="1600" u="none" cap="none" strike="noStrike">
                <a:solidFill>
                  <a:srgbClr val="000000"/>
                </a:solidFill>
                <a:latin typeface="Calibri"/>
                <a:ea typeface="Calibri"/>
                <a:cs typeface="Calibri"/>
                <a:sym typeface="Calibri"/>
              </a:rPr>
              <a:t>Om door te praten: </a:t>
            </a:r>
            <a:endParaRPr b="1" i="0" sz="1600" u="none" cap="none" strike="noStrike">
              <a:solidFill>
                <a:srgbClr val="000000"/>
              </a:solidFill>
              <a:latin typeface="Calibri"/>
              <a:ea typeface="Calibri"/>
              <a:cs typeface="Calibri"/>
              <a:sym typeface="Calibri"/>
            </a:endParaRPr>
          </a:p>
          <a:p>
            <a:pPr indent="-330200" lvl="0" marL="457200" rtl="0" algn="l">
              <a:spcBef>
                <a:spcPts val="0"/>
              </a:spcBef>
              <a:spcAft>
                <a:spcPts val="0"/>
              </a:spcAft>
              <a:buSzPts val="1600"/>
              <a:buChar char="-"/>
            </a:pPr>
            <a:r>
              <a:rPr lang="nl" sz="1600"/>
              <a:t>Heb jij weleens een lief berichtje of lieve woorden gekregen van iemand? Of een knuffel of een schouderklopje? Hoe vond je dat?</a:t>
            </a:r>
            <a:endParaRPr sz="1600"/>
          </a:p>
          <a:p>
            <a:pPr indent="-330200" lvl="3" marL="1828800" rtl="0" algn="l">
              <a:spcBef>
                <a:spcPts val="0"/>
              </a:spcBef>
              <a:spcAft>
                <a:spcPts val="0"/>
              </a:spcAft>
              <a:buSzPts val="1600"/>
              <a:buChar char="-"/>
            </a:pPr>
            <a:r>
              <a:rPr lang="nl" sz="1600"/>
              <a:t>Hoe vind je het om iemand een mooi of lief berichtje te sturen? Wat doet dat met jou?</a:t>
            </a:r>
            <a:endParaRPr b="1" sz="2300">
              <a:latin typeface="Calibri"/>
              <a:ea typeface="Calibri"/>
              <a:cs typeface="Calibri"/>
              <a:sym typeface="Calibri"/>
            </a:endParaRPr>
          </a:p>
        </p:txBody>
      </p:sp>
      <p:pic>
        <p:nvPicPr>
          <p:cNvPr id="55" name="Google Shape;55;p1"/>
          <p:cNvPicPr preferRelativeResize="0"/>
          <p:nvPr/>
        </p:nvPicPr>
        <p:blipFill>
          <a:blip r:embed="rId4">
            <a:alphaModFix/>
          </a:blip>
          <a:stretch>
            <a:fillRect/>
          </a:stretch>
        </p:blipFill>
        <p:spPr>
          <a:xfrm>
            <a:off x="475725" y="8354950"/>
            <a:ext cx="1704725" cy="11773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